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9/3/2016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9/3/2016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UNIT 5</a:t>
            </a:r>
            <a:endParaRPr lang="en-US" dirty="0"/>
          </a:p>
        </p:txBody>
      </p:sp>
      <p:sp>
        <p:nvSpPr>
          <p:cNvPr id="3" name="Subtitle 2"/>
          <p:cNvSpPr>
            <a:spLocks noGrp="1"/>
          </p:cNvSpPr>
          <p:nvPr>
            <p:ph type="subTitle" idx="1"/>
          </p:nvPr>
        </p:nvSpPr>
        <p:spPr>
          <a:xfrm>
            <a:off x="685800" y="1371600"/>
            <a:ext cx="8077200" cy="1371600"/>
          </a:xfrm>
        </p:spPr>
        <p:txBody>
          <a:bodyPr>
            <a:normAutofit fontScale="92500"/>
          </a:bodyPr>
          <a:lstStyle/>
          <a:p>
            <a:pPr algn="ctr"/>
            <a:r>
              <a:rPr lang="en-US" sz="3200" b="1" dirty="0" smtClean="0"/>
              <a:t>WORK STRESS, COUNSELLING,</a:t>
            </a:r>
          </a:p>
          <a:p>
            <a:pPr algn="ctr"/>
            <a:r>
              <a:rPr lang="en-US" sz="3200" b="1" dirty="0" smtClean="0"/>
              <a:t> ORGANISATIONAL EFFECTIVENESS &amp; OD</a:t>
            </a:r>
            <a:endParaRPr lang="en-US"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counseling</a:t>
            </a:r>
            <a:endParaRPr lang="en-US" dirty="0"/>
          </a:p>
        </p:txBody>
      </p:sp>
      <p:sp>
        <p:nvSpPr>
          <p:cNvPr id="3" name="Content Placeholder 2"/>
          <p:cNvSpPr>
            <a:spLocks noGrp="1"/>
          </p:cNvSpPr>
          <p:nvPr>
            <p:ph idx="1"/>
          </p:nvPr>
        </p:nvSpPr>
        <p:spPr/>
        <p:txBody>
          <a:bodyPr/>
          <a:lstStyle/>
          <a:p>
            <a:pPr>
              <a:buNone/>
            </a:pPr>
            <a:r>
              <a:rPr lang="en-US" dirty="0" smtClean="0"/>
              <a:t>	Depending </a:t>
            </a:r>
            <a:r>
              <a:rPr lang="en-US" dirty="0" smtClean="0"/>
              <a:t>on the amount of direction given by a counselor, counseling is classified into three types. </a:t>
            </a:r>
            <a:endParaRPr lang="en-US" dirty="0" smtClean="0"/>
          </a:p>
          <a:p>
            <a:pPr>
              <a:buNone/>
            </a:pPr>
            <a:r>
              <a:rPr lang="en-US" dirty="0" smtClean="0"/>
              <a:t>	</a:t>
            </a:r>
            <a:r>
              <a:rPr lang="en-US" dirty="0" smtClean="0"/>
              <a:t>At </a:t>
            </a:r>
            <a:r>
              <a:rPr lang="en-US" dirty="0" smtClean="0"/>
              <a:t>one end there is full direction known as </a:t>
            </a:r>
            <a:r>
              <a:rPr lang="en-US" i="1" dirty="0" smtClean="0">
                <a:solidFill>
                  <a:srgbClr val="FF0000"/>
                </a:solidFill>
              </a:rPr>
              <a:t>directive counseling</a:t>
            </a:r>
            <a:r>
              <a:rPr lang="en-US" dirty="0" smtClean="0">
                <a:solidFill>
                  <a:srgbClr val="FF0000"/>
                </a:solidFill>
              </a:rPr>
              <a:t>. </a:t>
            </a:r>
            <a:endParaRPr lang="en-US" dirty="0" smtClean="0">
              <a:solidFill>
                <a:srgbClr val="FF0000"/>
              </a:solidFill>
            </a:endParaRPr>
          </a:p>
          <a:p>
            <a:pPr>
              <a:buNone/>
            </a:pPr>
            <a:r>
              <a:rPr lang="en-US" dirty="0" smtClean="0"/>
              <a:t>	</a:t>
            </a:r>
            <a:r>
              <a:rPr lang="en-US" dirty="0" smtClean="0"/>
              <a:t>The </a:t>
            </a:r>
            <a:r>
              <a:rPr lang="en-US" dirty="0" smtClean="0"/>
              <a:t>other end, where there is no direction, is </a:t>
            </a:r>
            <a:r>
              <a:rPr lang="en-US" i="1" dirty="0" smtClean="0">
                <a:solidFill>
                  <a:srgbClr val="FF0000"/>
                </a:solidFill>
              </a:rPr>
              <a:t>nondirective counseling</a:t>
            </a:r>
            <a:r>
              <a:rPr lang="en-US" dirty="0" smtClean="0"/>
              <a:t>. </a:t>
            </a:r>
            <a:endParaRPr lang="en-US" dirty="0" smtClean="0"/>
          </a:p>
          <a:p>
            <a:pPr>
              <a:buNone/>
            </a:pPr>
            <a:r>
              <a:rPr lang="en-US" dirty="0" smtClean="0"/>
              <a:t>	</a:t>
            </a:r>
            <a:r>
              <a:rPr lang="en-US" dirty="0" smtClean="0"/>
              <a:t>Between </a:t>
            </a:r>
            <a:r>
              <a:rPr lang="en-US" dirty="0" smtClean="0"/>
              <a:t>the two extremes is </a:t>
            </a:r>
            <a:r>
              <a:rPr lang="en-US" i="1" dirty="0" smtClean="0">
                <a:solidFill>
                  <a:srgbClr val="FF0000"/>
                </a:solidFill>
              </a:rPr>
              <a:t>participative counseling</a:t>
            </a:r>
            <a:r>
              <a:rPr lang="en-US" i="1" dirty="0" smtClean="0">
                <a:solidFill>
                  <a:srgbClr val="FF0000"/>
                </a:solidFill>
              </a:rPr>
              <a:t>.</a:t>
            </a:r>
          </a:p>
          <a:p>
            <a:pPr>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Organizational Culture</a:t>
            </a:r>
            <a:endParaRPr lang="en-US" dirty="0"/>
          </a:p>
        </p:txBody>
      </p:sp>
      <p:sp>
        <p:nvSpPr>
          <p:cNvPr id="3" name="Content Placeholder 2"/>
          <p:cNvSpPr>
            <a:spLocks noGrp="1"/>
          </p:cNvSpPr>
          <p:nvPr>
            <p:ph idx="1"/>
          </p:nvPr>
        </p:nvSpPr>
        <p:spPr/>
        <p:txBody>
          <a:bodyPr/>
          <a:lstStyle/>
          <a:p>
            <a:pPr>
              <a:buNone/>
            </a:pPr>
            <a:r>
              <a:rPr lang="en-US" dirty="0" smtClean="0"/>
              <a:t>	According </a:t>
            </a:r>
            <a:r>
              <a:rPr lang="en-US" dirty="0" smtClean="0"/>
              <a:t>the Edgar Schein, organizational culture is a pattern of basic assumptions that has worked well enough to be considered valuable, and therefore, to be taught to new members as the correct way to perceive, think and feel in relation to those problems. </a:t>
            </a:r>
            <a:endParaRPr lang="en-US" dirty="0" smtClean="0"/>
          </a:p>
          <a:p>
            <a:pPr>
              <a:buNone/>
            </a:pPr>
            <a:r>
              <a:rPr lang="en-US" dirty="0" smtClean="0"/>
              <a:t>	</a:t>
            </a:r>
            <a:r>
              <a:rPr lang="en-US" dirty="0" smtClean="0"/>
              <a:t>The </a:t>
            </a:r>
            <a:r>
              <a:rPr lang="en-US" dirty="0" smtClean="0"/>
              <a:t>basic assumptions would have been invented, discovered or developed by a group as it learns to cope with its problems of external adaptation and integral integration.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normAutofit fontScale="90000"/>
          </a:bodyPr>
          <a:lstStyle/>
          <a:p>
            <a:r>
              <a:rPr lang="en-US" b="1" dirty="0" smtClean="0"/>
              <a:t>Characteristics of Organizational Culture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There </a:t>
            </a:r>
            <a:r>
              <a:rPr lang="en-US" dirty="0" smtClean="0"/>
              <a:t>are many important characteristics which tell about the culture in an organization. Some of them are indicated below: </a:t>
            </a:r>
          </a:p>
          <a:p>
            <a:r>
              <a:rPr lang="en-US" i="1" dirty="0" smtClean="0"/>
              <a:t>Observed </a:t>
            </a:r>
            <a:r>
              <a:rPr lang="en-US" i="1" dirty="0" err="1" smtClean="0"/>
              <a:t>behavioural</a:t>
            </a:r>
            <a:r>
              <a:rPr lang="en-US" i="1" dirty="0" smtClean="0"/>
              <a:t> regularities:</a:t>
            </a:r>
            <a:r>
              <a:rPr lang="en-US" b="1" dirty="0" smtClean="0"/>
              <a:t> </a:t>
            </a:r>
            <a:r>
              <a:rPr lang="en-US" dirty="0" smtClean="0"/>
              <a:t>These are the common language, terminology, “jargons” and rituals used among the employees.</a:t>
            </a:r>
          </a:p>
          <a:p>
            <a:r>
              <a:rPr lang="en-US" i="1" dirty="0" smtClean="0"/>
              <a:t>Norms:</a:t>
            </a:r>
            <a:r>
              <a:rPr lang="en-US" b="1" dirty="0" smtClean="0"/>
              <a:t> </a:t>
            </a:r>
            <a:r>
              <a:rPr lang="en-US" dirty="0" smtClean="0"/>
              <a:t>These are the guidelines on how much work to do. The quantum of work to be done differs from culture to culture.</a:t>
            </a:r>
          </a:p>
          <a:p>
            <a:r>
              <a:rPr lang="en-US" i="1" dirty="0" smtClean="0"/>
              <a:t>Dominant values:</a:t>
            </a:r>
            <a:r>
              <a:rPr lang="en-US" dirty="0" smtClean="0"/>
              <a:t> Every organization advocates and expects employees to share certain values such as high product / service quality, high efficiency and low absenteeism. </a:t>
            </a:r>
          </a:p>
          <a:p>
            <a:r>
              <a:rPr lang="en-US" i="1" dirty="0" smtClean="0"/>
              <a:t>Philosophy:</a:t>
            </a:r>
            <a:r>
              <a:rPr lang="en-US" dirty="0" smtClean="0"/>
              <a:t> These are the policies which decide the organization’s beliefs and expectations about how employees and / or customers are to be treated. </a:t>
            </a:r>
          </a:p>
          <a:p>
            <a:r>
              <a:rPr lang="en-US" i="1" dirty="0" smtClean="0"/>
              <a:t>Rules: </a:t>
            </a:r>
            <a:r>
              <a:rPr lang="en-US" dirty="0" smtClean="0"/>
              <a:t>Each organization has a set of guidelines to be followed strictly. Newcomers are expected to fall in line to be accepted as full–fledged members of the organization. </a:t>
            </a:r>
            <a:r>
              <a:rPr lang="en-US" dirty="0" smtClean="0"/>
              <a:t>				Cont…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i="1" dirty="0" smtClean="0"/>
              <a:t>Organizational climate:</a:t>
            </a:r>
            <a:r>
              <a:rPr lang="en-US" dirty="0" smtClean="0"/>
              <a:t> It is the overall internal environment or ‘feeling’ experienced by the employees. This includes physical layout/infrastructure, interpersonal relationship, relationship with customers/outsiders, management’s attitude, help from supervisors etc. </a:t>
            </a:r>
          </a:p>
          <a:p>
            <a:r>
              <a:rPr lang="en-US" i="1" dirty="0" smtClean="0"/>
              <a:t>Innovation and Risk–taking:</a:t>
            </a:r>
            <a:r>
              <a:rPr lang="en-US" dirty="0" smtClean="0"/>
              <a:t> Some organizations encourage their employees to take risk in executing certain tasks. Some do not want to take risk or to be innovative.</a:t>
            </a:r>
          </a:p>
          <a:p>
            <a:r>
              <a:rPr lang="en-US" i="1" dirty="0" smtClean="0"/>
              <a:t>Attention to details: </a:t>
            </a:r>
            <a:r>
              <a:rPr lang="en-US" dirty="0" smtClean="0"/>
              <a:t>It is the extent to which employees are expected to show precision, analysis and attention to details. </a:t>
            </a:r>
          </a:p>
          <a:p>
            <a:r>
              <a:rPr lang="en-US" i="1" dirty="0" smtClean="0"/>
              <a:t>Orientation towards outcome:</a:t>
            </a:r>
            <a:r>
              <a:rPr lang="en-US" dirty="0" smtClean="0"/>
              <a:t> Some companies do not bother for the means, that is, how things are done. They focus only on ‘what is the result? But there are companies which are more particular of “how things are carried out” rather than the end results/profit. </a:t>
            </a:r>
          </a:p>
          <a:p>
            <a:r>
              <a:rPr lang="en-US" i="1" dirty="0" smtClean="0"/>
              <a:t>Orientation towards people:</a:t>
            </a:r>
            <a:r>
              <a:rPr lang="en-US" dirty="0" smtClean="0"/>
              <a:t> There are organizations which claim “employees are first” </a:t>
            </a:r>
            <a:r>
              <a:rPr lang="en-US" dirty="0" smtClean="0"/>
              <a:t>					cont…</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Orientation towards teams:</a:t>
            </a:r>
            <a:r>
              <a:rPr lang="en-US" dirty="0" smtClean="0"/>
              <a:t> While some organizations encourage team building / team work, there are organizations </a:t>
            </a:r>
            <a:r>
              <a:rPr lang="en-US" dirty="0" err="1" smtClean="0"/>
              <a:t>favouring</a:t>
            </a:r>
            <a:r>
              <a:rPr lang="en-US" dirty="0" smtClean="0"/>
              <a:t> individualism. </a:t>
            </a:r>
          </a:p>
          <a:p>
            <a:r>
              <a:rPr lang="en-US" i="1" dirty="0" smtClean="0"/>
              <a:t>Aggressiveness:</a:t>
            </a:r>
            <a:r>
              <a:rPr lang="en-US" dirty="0" smtClean="0"/>
              <a:t> It is the degree of aggression/competitiveness exhibited by employees in completing their tasks. </a:t>
            </a:r>
          </a:p>
          <a:p>
            <a:r>
              <a:rPr lang="en-US" i="1" dirty="0" smtClean="0"/>
              <a:t>Stability:</a:t>
            </a:r>
            <a:r>
              <a:rPr lang="en-US" dirty="0" smtClean="0"/>
              <a:t> Some organizations prefer to maintain their </a:t>
            </a:r>
            <a:r>
              <a:rPr lang="en-US" i="1" dirty="0" smtClean="0"/>
              <a:t>status quo</a:t>
            </a:r>
            <a:r>
              <a:rPr lang="en-US" dirty="0" smtClean="0"/>
              <a:t> rather than changing abruptly in response to the environmental changes.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Organizational Effectiveness</a:t>
            </a:r>
            <a:endParaRPr lang="en-US" dirty="0"/>
          </a:p>
        </p:txBody>
      </p:sp>
      <p:sp>
        <p:nvSpPr>
          <p:cNvPr id="3" name="Content Placeholder 2"/>
          <p:cNvSpPr>
            <a:spLocks noGrp="1"/>
          </p:cNvSpPr>
          <p:nvPr>
            <p:ph idx="1"/>
          </p:nvPr>
        </p:nvSpPr>
        <p:spPr/>
        <p:txBody>
          <a:bodyPr/>
          <a:lstStyle/>
          <a:p>
            <a:pPr>
              <a:buNone/>
            </a:pPr>
            <a:r>
              <a:rPr lang="en-US" dirty="0" smtClean="0"/>
              <a:t>	Effectiveness </a:t>
            </a:r>
            <a:r>
              <a:rPr lang="en-US" dirty="0" smtClean="0"/>
              <a:t>is determined by factors such as production maximization, cost minimization, technological excellence etc</a:t>
            </a:r>
            <a:r>
              <a:rPr lang="en-US" dirty="0" smtClean="0"/>
              <a:t>.,</a:t>
            </a:r>
          </a:p>
          <a:p>
            <a:pPr>
              <a:buNone/>
            </a:pPr>
            <a:endParaRPr lang="en-US" dirty="0" smtClean="0"/>
          </a:p>
          <a:p>
            <a:pPr>
              <a:buNone/>
            </a:pPr>
            <a:r>
              <a:rPr lang="en-US" dirty="0" smtClean="0"/>
              <a:t>	Organizational </a:t>
            </a:r>
            <a:r>
              <a:rPr lang="en-US" dirty="0" smtClean="0"/>
              <a:t>effectiveness is the concept of how effective an organization is in achieving the outcomes the organization intends to produce.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4000" dirty="0" smtClean="0"/>
              <a:t>Criteria for Organizational </a:t>
            </a:r>
            <a:r>
              <a:rPr lang="en-US" sz="4000" dirty="0" smtClean="0"/>
              <a:t>Effectiveness</a:t>
            </a:r>
            <a:endParaRPr lang="en-US" sz="4000" dirty="0"/>
          </a:p>
        </p:txBody>
      </p:sp>
      <p:sp>
        <p:nvSpPr>
          <p:cNvPr id="3" name="Content Placeholder 2"/>
          <p:cNvSpPr>
            <a:spLocks noGrp="1"/>
          </p:cNvSpPr>
          <p:nvPr>
            <p:ph idx="1"/>
          </p:nvPr>
        </p:nvSpPr>
        <p:spPr>
          <a:xfrm>
            <a:off x="457200" y="1676400"/>
            <a:ext cx="8229600" cy="4648200"/>
          </a:xfrm>
        </p:spPr>
        <p:txBody>
          <a:bodyPr>
            <a:normAutofit fontScale="77500" lnSpcReduction="20000"/>
          </a:bodyPr>
          <a:lstStyle/>
          <a:p>
            <a:r>
              <a:rPr lang="en-US" i="1" dirty="0" smtClean="0"/>
              <a:t>- Goal attainment approach: </a:t>
            </a:r>
            <a:r>
              <a:rPr lang="en-US" dirty="0" smtClean="0"/>
              <a:t>In this approach quantifiable targets are fixed and effectiveness is measured based on accomplishing the goals</a:t>
            </a:r>
            <a:r>
              <a:rPr lang="en-US" dirty="0" smtClean="0"/>
              <a:t>.</a:t>
            </a:r>
          </a:p>
          <a:p>
            <a:pPr>
              <a:buNone/>
            </a:pPr>
            <a:endParaRPr lang="en-US" dirty="0" smtClean="0"/>
          </a:p>
          <a:p>
            <a:r>
              <a:rPr lang="en-US" i="1" dirty="0" smtClean="0"/>
              <a:t>- Systems approach: </a:t>
            </a:r>
            <a:r>
              <a:rPr lang="en-US" dirty="0" smtClean="0"/>
              <a:t>This approach focuses on how the organization selects its environmental opportunity, products and services and how efficiently it converts inputs into outputs</a:t>
            </a:r>
            <a:r>
              <a:rPr lang="en-US" dirty="0" smtClean="0"/>
              <a:t>.</a:t>
            </a:r>
          </a:p>
          <a:p>
            <a:pPr>
              <a:buNone/>
            </a:pPr>
            <a:endParaRPr lang="en-US" dirty="0" smtClean="0"/>
          </a:p>
          <a:p>
            <a:r>
              <a:rPr lang="en-US" dirty="0" smtClean="0"/>
              <a:t>- </a:t>
            </a:r>
            <a:r>
              <a:rPr lang="en-US" i="1" dirty="0" smtClean="0"/>
              <a:t>Strategic constituencies approach:</a:t>
            </a:r>
            <a:r>
              <a:rPr lang="en-US" dirty="0" smtClean="0"/>
              <a:t> The strategic constituencies are owners, managers, employees, customers and the government. In this approach all the constituencies are taken into consideration and effectiveness is achieved by identifying the critical factors for success</a:t>
            </a:r>
            <a:r>
              <a:rPr lang="en-US" dirty="0" smtClean="0"/>
              <a:t>.</a:t>
            </a:r>
          </a:p>
          <a:p>
            <a:pPr>
              <a:buNone/>
            </a:pPr>
            <a:endParaRPr lang="en-US" dirty="0" smtClean="0"/>
          </a:p>
          <a:p>
            <a:r>
              <a:rPr lang="en-US" i="1" dirty="0" smtClean="0"/>
              <a:t>- Competing values approach: </a:t>
            </a:r>
            <a:r>
              <a:rPr lang="en-US" dirty="0" smtClean="0"/>
              <a:t>It is based on the fundamental fact that different stake holders [stock holders, financiers, workers, customers </a:t>
            </a:r>
            <a:r>
              <a:rPr lang="en-US" i="1" dirty="0" smtClean="0"/>
              <a:t>etc</a:t>
            </a:r>
            <a:r>
              <a:rPr lang="en-US" dirty="0" smtClean="0"/>
              <a:t>] evaluate the effectiveness in different scales. Organizational effectiveness must satisfy all the stake holders</a:t>
            </a:r>
            <a:r>
              <a:rPr lang="en-US" dirty="0" smtClean="0"/>
              <a:t>.</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Organizational change</a:t>
            </a:r>
            <a:endParaRPr lang="en-US" dirty="0"/>
          </a:p>
        </p:txBody>
      </p:sp>
      <p:sp>
        <p:nvSpPr>
          <p:cNvPr id="3" name="Content Placeholder 2"/>
          <p:cNvSpPr>
            <a:spLocks noGrp="1"/>
          </p:cNvSpPr>
          <p:nvPr>
            <p:ph idx="1"/>
          </p:nvPr>
        </p:nvSpPr>
        <p:spPr>
          <a:xfrm>
            <a:off x="457200" y="1524000"/>
            <a:ext cx="8229600" cy="4800600"/>
          </a:xfrm>
        </p:spPr>
        <p:txBody>
          <a:bodyPr>
            <a:normAutofit fontScale="92500" lnSpcReduction="10000"/>
          </a:bodyPr>
          <a:lstStyle/>
          <a:p>
            <a:pPr>
              <a:buNone/>
            </a:pPr>
            <a:r>
              <a:rPr lang="en-US" dirty="0" smtClean="0"/>
              <a:t>	Change </a:t>
            </a:r>
            <a:r>
              <a:rPr lang="en-US" dirty="0" smtClean="0"/>
              <a:t>is making things different. It is an alternation in the existing field of forces which tends to affect equilibrium.</a:t>
            </a:r>
          </a:p>
          <a:p>
            <a:r>
              <a:rPr lang="en-US" i="1" dirty="0" smtClean="0"/>
              <a:t>Planned change</a:t>
            </a:r>
            <a:r>
              <a:rPr lang="en-US" dirty="0" smtClean="0"/>
              <a:t> is a deliberate design and implementation of a structural innovation, a new policy goal or a change in operating philosophy, organizational climate or style. It is intentional and goal–oriented.</a:t>
            </a:r>
          </a:p>
          <a:p>
            <a:r>
              <a:rPr lang="en-US" i="1" dirty="0" smtClean="0"/>
              <a:t>Reactive change</a:t>
            </a:r>
            <a:r>
              <a:rPr lang="en-US" dirty="0" smtClean="0"/>
              <a:t> is the result of external or internal forces/compulsions.</a:t>
            </a:r>
          </a:p>
          <a:p>
            <a:r>
              <a:rPr lang="en-US" i="1" dirty="0" smtClean="0"/>
              <a:t>Proactive change</a:t>
            </a:r>
            <a:r>
              <a:rPr lang="en-US" dirty="0" smtClean="0"/>
              <a:t> occurs when it is felt that change is necessary.</a:t>
            </a:r>
          </a:p>
          <a:p>
            <a:r>
              <a:rPr lang="en-US" i="1" dirty="0" smtClean="0"/>
              <a:t>Change agents:</a:t>
            </a:r>
            <a:r>
              <a:rPr lang="en-US" dirty="0" smtClean="0"/>
              <a:t> Persons who are responsible for managing activities.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r>
              <a:rPr lang="en-US" dirty="0" smtClean="0"/>
              <a:t>Factors/Forces of </a:t>
            </a:r>
            <a:r>
              <a:rPr lang="en-US" dirty="0" smtClean="0"/>
              <a:t>Organizational change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There </a:t>
            </a:r>
            <a:r>
              <a:rPr lang="en-US" dirty="0" smtClean="0"/>
              <a:t>are six specific forces that act as stimulation for change:</a:t>
            </a:r>
          </a:p>
          <a:p>
            <a:r>
              <a:rPr lang="en-US" i="1" dirty="0" smtClean="0"/>
              <a:t>Nature of workforce:</a:t>
            </a:r>
            <a:r>
              <a:rPr lang="en-US" dirty="0" smtClean="0"/>
              <a:t>  Almost every organization has to adjust to multicultural environment caused by demographic changes, immigration and outsourcing. Depending on the nature of workforce (gender, age, culture, nationality etc) organization has to make changes in their policy and operation.</a:t>
            </a:r>
          </a:p>
          <a:p>
            <a:r>
              <a:rPr lang="en-US" i="1" dirty="0" smtClean="0"/>
              <a:t>Technology:</a:t>
            </a:r>
            <a:r>
              <a:rPr lang="en-US" dirty="0" smtClean="0"/>
              <a:t> Improvement in technology makes many things obsolete. When new technologies arrive opportunities increase. To cope with newer opportunities organizations have to change.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10000"/>
          </a:bodyPr>
          <a:lstStyle/>
          <a:p>
            <a:r>
              <a:rPr lang="en-US" i="1" dirty="0" smtClean="0"/>
              <a:t>Economic shocks:</a:t>
            </a:r>
            <a:r>
              <a:rPr lang="en-US" dirty="0" smtClean="0"/>
              <a:t> When economic bubbles such as new dot com companies, low interest stimulating home loans,</a:t>
            </a:r>
            <a:r>
              <a:rPr lang="en-US" i="1" dirty="0" smtClean="0"/>
              <a:t> etc</a:t>
            </a:r>
            <a:r>
              <a:rPr lang="en-US" dirty="0" smtClean="0"/>
              <a:t> emerge or when these bubbles burst there must be changes.</a:t>
            </a:r>
          </a:p>
          <a:p>
            <a:r>
              <a:rPr lang="en-US" i="1" dirty="0" smtClean="0"/>
              <a:t>Competition: </a:t>
            </a:r>
            <a:r>
              <a:rPr lang="en-US" dirty="0" smtClean="0"/>
              <a:t>Global competition and mergers/acquisitions/consolidations as a result of liberalization/ globalization necessitate changes.</a:t>
            </a:r>
          </a:p>
          <a:p>
            <a:r>
              <a:rPr lang="en-US" i="1" dirty="0" smtClean="0"/>
              <a:t>Social trends: </a:t>
            </a:r>
            <a:r>
              <a:rPr lang="en-US" dirty="0" smtClean="0"/>
              <a:t>Social changes such as meeting and sharing of information in internet chat rooms, workforce becoming younger, more of female workers, consumers going for on–line shopping etc have forced organizations to change their way of business.</a:t>
            </a:r>
          </a:p>
          <a:p>
            <a:r>
              <a:rPr lang="en-US" i="1" dirty="0" smtClean="0"/>
              <a:t>World politics:</a:t>
            </a:r>
            <a:r>
              <a:rPr lang="en-US" dirty="0" smtClean="0"/>
              <a:t> World events such as breakup of Soviet Union, opening up of China and South East Asia, political instability in many nations, terrorism etc compel organizations to reorient themselves with appropriate changes.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WORK STRESS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i="1" dirty="0" smtClean="0"/>
              <a:t>Definition</a:t>
            </a:r>
          </a:p>
          <a:p>
            <a:pPr>
              <a:buNone/>
            </a:pPr>
            <a:r>
              <a:rPr lang="en-US" i="1" dirty="0" smtClean="0"/>
              <a:t>	Stephen P. Robbins:</a:t>
            </a:r>
            <a:r>
              <a:rPr lang="en-US" dirty="0" smtClean="0"/>
              <a:t>  Stress is a dynamic condition in which an individual is confronted with an opportunity, a demand, or a resource related to what the individual desires and for which the outcome is perceived to be both uncertain and important. </a:t>
            </a:r>
          </a:p>
          <a:p>
            <a:pPr>
              <a:buNone/>
            </a:pPr>
            <a:endParaRPr lang="en-US" i="1" dirty="0" smtClean="0"/>
          </a:p>
        </p:txBody>
      </p:sp>
      <p:pic>
        <p:nvPicPr>
          <p:cNvPr id="1026" name="Picture 2" descr="page 158"/>
          <p:cNvPicPr>
            <a:picLocks noChangeAspect="1" noChangeArrowheads="1"/>
          </p:cNvPicPr>
          <p:nvPr/>
        </p:nvPicPr>
        <p:blipFill>
          <a:blip r:embed="rId2"/>
          <a:srcRect/>
          <a:stretch>
            <a:fillRect/>
          </a:stretch>
        </p:blipFill>
        <p:spPr bwMode="auto">
          <a:xfrm>
            <a:off x="228600" y="304800"/>
            <a:ext cx="1882775" cy="2263775"/>
          </a:xfrm>
          <a:prstGeom prst="rect">
            <a:avLst/>
          </a:prstGeom>
          <a:noFill/>
          <a:ln w="9525">
            <a:noFill/>
            <a:miter lim="800000"/>
            <a:headEnd/>
            <a:tailEnd/>
          </a:ln>
        </p:spPr>
      </p:pic>
      <p:pic>
        <p:nvPicPr>
          <p:cNvPr id="1027" name="Picture 3" descr="page----158"/>
          <p:cNvPicPr>
            <a:picLocks noChangeAspect="1" noChangeArrowheads="1"/>
          </p:cNvPicPr>
          <p:nvPr/>
        </p:nvPicPr>
        <p:blipFill>
          <a:blip r:embed="rId3"/>
          <a:srcRect/>
          <a:stretch>
            <a:fillRect/>
          </a:stretch>
        </p:blipFill>
        <p:spPr bwMode="auto">
          <a:xfrm>
            <a:off x="6324600" y="381000"/>
            <a:ext cx="2460625" cy="2263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b="1" dirty="0" smtClean="0"/>
              <a:t>Organizational Development (OD</a:t>
            </a:r>
            <a:r>
              <a:rPr lang="en-US" b="1" dirty="0" smtClean="0"/>
              <a:t>)</a:t>
            </a:r>
            <a:endParaRPr lang="en-US" dirty="0"/>
          </a:p>
        </p:txBody>
      </p:sp>
      <p:sp>
        <p:nvSpPr>
          <p:cNvPr id="3" name="Content Placeholder 2"/>
          <p:cNvSpPr>
            <a:spLocks noGrp="1"/>
          </p:cNvSpPr>
          <p:nvPr>
            <p:ph idx="1"/>
          </p:nvPr>
        </p:nvSpPr>
        <p:spPr>
          <a:xfrm>
            <a:off x="457200" y="1447800"/>
            <a:ext cx="8229600" cy="4876800"/>
          </a:xfrm>
        </p:spPr>
        <p:txBody>
          <a:bodyPr/>
          <a:lstStyle/>
          <a:p>
            <a:pPr>
              <a:buNone/>
            </a:pPr>
            <a:r>
              <a:rPr lang="en-US" dirty="0" smtClean="0"/>
              <a:t>	It </a:t>
            </a:r>
            <a:r>
              <a:rPr lang="en-US" dirty="0" smtClean="0"/>
              <a:t>is a long term effort led and supported by top management to improve an organization’s visioning, empowerment, learning and problem solving processes. </a:t>
            </a:r>
            <a:endParaRPr lang="en-US" dirty="0" smtClean="0"/>
          </a:p>
          <a:p>
            <a:pPr>
              <a:buNone/>
            </a:pPr>
            <a:r>
              <a:rPr lang="en-US" dirty="0" smtClean="0"/>
              <a:t>	</a:t>
            </a:r>
            <a:r>
              <a:rPr lang="en-US" dirty="0" smtClean="0"/>
              <a:t>There </a:t>
            </a:r>
            <a:r>
              <a:rPr lang="en-US" dirty="0" smtClean="0"/>
              <a:t>is special emphasis on the culture of intact work teams and other team configurations. </a:t>
            </a:r>
            <a:endParaRPr lang="en-US" dirty="0" smtClean="0"/>
          </a:p>
          <a:p>
            <a:pPr>
              <a:buNone/>
            </a:pPr>
            <a:r>
              <a:rPr lang="en-US" dirty="0" smtClean="0"/>
              <a:t>	</a:t>
            </a:r>
            <a:r>
              <a:rPr lang="en-US" dirty="0" smtClean="0"/>
              <a:t>It </a:t>
            </a:r>
            <a:r>
              <a:rPr lang="en-US" dirty="0" smtClean="0"/>
              <a:t>utilizes the consultant–facilitator role and the theory and technology of applied behavioral sciences including action research.</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r>
              <a:rPr lang="en-US" dirty="0" smtClean="0"/>
              <a:t>Characteristics </a:t>
            </a:r>
            <a:r>
              <a:rPr lang="en-US" dirty="0" smtClean="0"/>
              <a:t>of OD </a:t>
            </a:r>
            <a:endParaRPr lang="en-US"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buNone/>
            </a:pPr>
            <a:r>
              <a:rPr lang="en-US" dirty="0" smtClean="0"/>
              <a:t>	The Primary </a:t>
            </a:r>
            <a:r>
              <a:rPr lang="en-US" dirty="0" smtClean="0"/>
              <a:t>distinguishing characteristics of OD are</a:t>
            </a:r>
          </a:p>
          <a:p>
            <a:pPr lvl="0"/>
            <a:r>
              <a:rPr lang="en-US" dirty="0" smtClean="0"/>
              <a:t>Focus on culture and processes</a:t>
            </a:r>
          </a:p>
          <a:p>
            <a:pPr lvl="0"/>
            <a:r>
              <a:rPr lang="en-US" dirty="0" smtClean="0"/>
              <a:t>Collaboration between organizational leaders and members in managing culture and processes</a:t>
            </a:r>
          </a:p>
          <a:p>
            <a:pPr lvl="0"/>
            <a:r>
              <a:rPr lang="en-US" dirty="0" smtClean="0"/>
              <a:t>Teams of all kinds are particularly important for task accomplishments</a:t>
            </a:r>
          </a:p>
          <a:p>
            <a:pPr lvl="0"/>
            <a:r>
              <a:rPr lang="en-US" dirty="0" smtClean="0"/>
              <a:t>Primarily the importance is on the human and social side of the organization</a:t>
            </a:r>
          </a:p>
          <a:p>
            <a:pPr lvl="0"/>
            <a:r>
              <a:rPr lang="en-US" dirty="0" smtClean="0"/>
              <a:t>Participation and involvement in problem solving and decision making by all levels of organization</a:t>
            </a:r>
          </a:p>
          <a:p>
            <a:pPr lvl="0"/>
            <a:r>
              <a:rPr lang="en-US" dirty="0" smtClean="0"/>
              <a:t>Emphasis on systematic change; views organizations as complex social systems</a:t>
            </a:r>
          </a:p>
          <a:p>
            <a:pPr lvl="0"/>
            <a:r>
              <a:rPr lang="en-US" dirty="0" smtClean="0"/>
              <a:t>OD practitioners are facilitators, collaborators and co-learners with the client system</a:t>
            </a:r>
          </a:p>
          <a:p>
            <a:pPr lvl="0"/>
            <a:r>
              <a:rPr lang="en-US" dirty="0" smtClean="0"/>
              <a:t>Thrust on imparting of problem-solving skills and knowledge of continuous learning through self analytical methods to clients to enable them solve their problems on their own</a:t>
            </a:r>
          </a:p>
          <a:p>
            <a:pPr lvl="0"/>
            <a:r>
              <a:rPr lang="en-US" dirty="0" smtClean="0"/>
              <a:t>Reliance on action research model with extensive participation by client system; seeking betterment of both individuals and organization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linds(horizont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linds(horizont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lang="en-US" dirty="0" smtClean="0"/>
              <a:t>OD interventions</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a:buNone/>
            </a:pPr>
            <a:r>
              <a:rPr lang="en-US" dirty="0" smtClean="0"/>
              <a:t>	OD </a:t>
            </a:r>
            <a:r>
              <a:rPr lang="en-US" dirty="0" smtClean="0"/>
              <a:t>is possible through OD interventions. </a:t>
            </a:r>
            <a:endParaRPr lang="en-US" dirty="0" smtClean="0"/>
          </a:p>
          <a:p>
            <a:pPr>
              <a:buNone/>
            </a:pPr>
            <a:r>
              <a:rPr lang="en-US" dirty="0" smtClean="0"/>
              <a:t>	</a:t>
            </a:r>
            <a:r>
              <a:rPr lang="en-US" dirty="0" smtClean="0"/>
              <a:t>Interventions </a:t>
            </a:r>
            <a:r>
              <a:rPr lang="en-US" dirty="0" smtClean="0"/>
              <a:t>refer to various activities which a consultant and client organization perform for improving organizational performance through enabling organizational members better manage their behavior, work group and organizational culture. </a:t>
            </a:r>
            <a:endParaRPr lang="en-US" dirty="0" smtClean="0"/>
          </a:p>
          <a:p>
            <a:pPr>
              <a:buNone/>
            </a:pPr>
            <a:r>
              <a:rPr lang="en-US" dirty="0" smtClean="0"/>
              <a:t>	</a:t>
            </a:r>
            <a:r>
              <a:rPr lang="en-US" dirty="0" smtClean="0"/>
              <a:t>The </a:t>
            </a:r>
            <a:r>
              <a:rPr lang="en-US" dirty="0" smtClean="0"/>
              <a:t>important interventions are </a:t>
            </a:r>
            <a:endParaRPr lang="en-US" dirty="0" smtClean="0"/>
          </a:p>
          <a:p>
            <a:pPr>
              <a:buNone/>
            </a:pPr>
            <a:r>
              <a:rPr lang="en-US" dirty="0" smtClean="0"/>
              <a:t>	</a:t>
            </a:r>
            <a:r>
              <a:rPr lang="en-US" dirty="0" smtClean="0">
                <a:solidFill>
                  <a:srgbClr val="FF0000"/>
                </a:solidFill>
              </a:rPr>
              <a:t>Sensitivity </a:t>
            </a:r>
            <a:r>
              <a:rPr lang="en-US" dirty="0" smtClean="0">
                <a:solidFill>
                  <a:srgbClr val="FF0000"/>
                </a:solidFill>
              </a:rPr>
              <a:t>training, </a:t>
            </a:r>
            <a:endParaRPr lang="en-US" dirty="0" smtClean="0">
              <a:solidFill>
                <a:srgbClr val="FF0000"/>
              </a:solidFill>
            </a:endParaRPr>
          </a:p>
          <a:p>
            <a:pPr>
              <a:buNone/>
            </a:pPr>
            <a:r>
              <a:rPr lang="en-US" dirty="0" smtClean="0">
                <a:solidFill>
                  <a:srgbClr val="FF0000"/>
                </a:solidFill>
              </a:rPr>
              <a:t>	G</a:t>
            </a:r>
            <a:r>
              <a:rPr lang="en-US" dirty="0" smtClean="0">
                <a:solidFill>
                  <a:srgbClr val="FF0000"/>
                </a:solidFill>
              </a:rPr>
              <a:t>rid </a:t>
            </a:r>
            <a:r>
              <a:rPr lang="en-US" dirty="0" smtClean="0">
                <a:solidFill>
                  <a:srgbClr val="FF0000"/>
                </a:solidFill>
              </a:rPr>
              <a:t>training, </a:t>
            </a:r>
            <a:endParaRPr lang="en-US" dirty="0" smtClean="0">
              <a:solidFill>
                <a:srgbClr val="FF0000"/>
              </a:solidFill>
            </a:endParaRPr>
          </a:p>
          <a:p>
            <a:pPr>
              <a:buNone/>
            </a:pPr>
            <a:r>
              <a:rPr lang="en-US" dirty="0" smtClean="0">
                <a:solidFill>
                  <a:srgbClr val="FF0000"/>
                </a:solidFill>
              </a:rPr>
              <a:t>	S</a:t>
            </a:r>
            <a:r>
              <a:rPr lang="en-US" dirty="0" smtClean="0">
                <a:solidFill>
                  <a:srgbClr val="FF0000"/>
                </a:solidFill>
              </a:rPr>
              <a:t>urvey </a:t>
            </a:r>
            <a:r>
              <a:rPr lang="en-US" dirty="0" smtClean="0">
                <a:solidFill>
                  <a:srgbClr val="FF0000"/>
                </a:solidFill>
              </a:rPr>
              <a:t>feedback and </a:t>
            </a:r>
            <a:endParaRPr lang="en-US" dirty="0" smtClean="0">
              <a:solidFill>
                <a:srgbClr val="FF0000"/>
              </a:solidFill>
            </a:endParaRPr>
          </a:p>
          <a:p>
            <a:pPr>
              <a:buNone/>
            </a:pPr>
            <a:r>
              <a:rPr lang="en-US" dirty="0" smtClean="0">
                <a:solidFill>
                  <a:srgbClr val="FF0000"/>
                </a:solidFill>
              </a:rPr>
              <a:t>	T</a:t>
            </a:r>
            <a:r>
              <a:rPr lang="en-US" dirty="0" smtClean="0">
                <a:solidFill>
                  <a:srgbClr val="FF0000"/>
                </a:solidFill>
              </a:rPr>
              <a:t>eam </a:t>
            </a:r>
            <a:r>
              <a:rPr lang="en-US" dirty="0" smtClean="0">
                <a:solidFill>
                  <a:srgbClr val="FF0000"/>
                </a:solidFill>
              </a:rPr>
              <a:t>building</a:t>
            </a:r>
            <a:r>
              <a:rPr lang="en-US" dirty="0" smtClean="0">
                <a:solidFill>
                  <a:srgbClr val="FF0000"/>
                </a:solidFill>
              </a:rPr>
              <a:t>.</a:t>
            </a:r>
            <a:endParaRPr lang="en-US"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32688"/>
          </a:xfrm>
        </p:spPr>
        <p:txBody>
          <a:bodyPr>
            <a:normAutofit/>
          </a:bodyPr>
          <a:lstStyle/>
          <a:p>
            <a:r>
              <a:rPr lang="en-US" sz="4000" b="1" dirty="0" smtClean="0"/>
              <a:t>Potential Sources or Causes of Stress</a:t>
            </a:r>
            <a:endParaRPr lang="en-US" sz="4000" dirty="0"/>
          </a:p>
        </p:txBody>
      </p:sp>
      <p:sp>
        <p:nvSpPr>
          <p:cNvPr id="3" name="Content Placeholder 2"/>
          <p:cNvSpPr>
            <a:spLocks noGrp="1"/>
          </p:cNvSpPr>
          <p:nvPr>
            <p:ph idx="1"/>
          </p:nvPr>
        </p:nvSpPr>
        <p:spPr/>
        <p:txBody>
          <a:bodyPr>
            <a:normAutofit fontScale="92500"/>
          </a:bodyPr>
          <a:lstStyle/>
          <a:p>
            <a:pPr>
              <a:buNone/>
            </a:pPr>
            <a:r>
              <a:rPr lang="en-US" dirty="0" smtClean="0"/>
              <a:t>	Stressors, the causes of stress, include any environmental conditions that place a physical or emotional demand on a person. There are many stressors. </a:t>
            </a:r>
          </a:p>
          <a:p>
            <a:r>
              <a:rPr lang="en-US" b="1" i="1" dirty="0" smtClean="0"/>
              <a:t>Extra-organizational stressors:</a:t>
            </a:r>
            <a:r>
              <a:rPr lang="en-US" dirty="0" smtClean="0"/>
              <a:t> Job stress is not limited just to things that happen inside the organization during working hours. There are many extra-organizational stressors  which are related to job stress. They are social and technological change, globalization, economic uncertainty, political uncertainty, family problems, relocation of family due to transfer and age related factors.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i="1" dirty="0" smtClean="0"/>
              <a:t>Organizational stressors:</a:t>
            </a:r>
            <a:r>
              <a:rPr lang="en-US" dirty="0" smtClean="0"/>
              <a:t>  Though the organization is made up of groups of individuals, there are many macro level dimensions that cause stress.  </a:t>
            </a:r>
            <a:r>
              <a:rPr lang="en-US" u="sng" dirty="0" smtClean="0"/>
              <a:t>  </a:t>
            </a:r>
            <a:endParaRPr lang="en-US" dirty="0" smtClean="0"/>
          </a:p>
          <a:p>
            <a:r>
              <a:rPr lang="en-US" i="1" dirty="0" smtClean="0"/>
              <a:t>Administrative policies and strategies:</a:t>
            </a:r>
            <a:r>
              <a:rPr lang="en-US" dirty="0" smtClean="0"/>
              <a:t>  Stressors are downsizing, competitive pressures, merit pay plans, rotating work shifts, bureaucratic rules and advanced technology.  </a:t>
            </a:r>
          </a:p>
          <a:p>
            <a:r>
              <a:rPr lang="en-US" i="1" dirty="0" smtClean="0"/>
              <a:t>Organizational structure and design:</a:t>
            </a:r>
            <a:r>
              <a:rPr lang="en-US" dirty="0" smtClean="0"/>
              <a:t> Stressors are centralization and formalization, line-staff conflict, specialization, role ambiguity and role conflict, no opportunity for promotion, restrictive and untrusting culture. </a:t>
            </a:r>
          </a:p>
          <a:p>
            <a:r>
              <a:rPr lang="en-US" i="1" dirty="0" smtClean="0"/>
              <a:t>Organizational process:</a:t>
            </a:r>
            <a:r>
              <a:rPr lang="en-US" dirty="0" smtClean="0"/>
              <a:t> Stressors are tight controls, only downward communication, little performance feedback, centralized decision making, lack of participation in decisions and punitive appraisal systems. </a:t>
            </a:r>
          </a:p>
          <a:p>
            <a:r>
              <a:rPr lang="en-US" i="1" dirty="0" smtClean="0"/>
              <a:t>Working conditions:</a:t>
            </a:r>
            <a:r>
              <a:rPr lang="en-US" dirty="0" smtClean="0"/>
              <a:t> Stressors are crowded work area, noise, heat and cold, polluted and strong </a:t>
            </a:r>
            <a:r>
              <a:rPr lang="en-US" dirty="0" err="1" smtClean="0"/>
              <a:t>odour</a:t>
            </a:r>
            <a:r>
              <a:rPr lang="en-US" dirty="0" smtClean="0"/>
              <a:t>, unsafe and dangerous conditions, poor lighting, physical or mental strain, toxic chemicals or radiation. </a:t>
            </a:r>
          </a:p>
          <a:p>
            <a:r>
              <a:rPr lang="en-US" i="1" dirty="0" smtClean="0"/>
              <a:t>Workplace violence and sexual harassment:</a:t>
            </a:r>
            <a:r>
              <a:rPr lang="en-US" dirty="0" smtClean="0"/>
              <a:t>  Stressors are physical attack / abuse, verbal abuse, vulgar comments / gestures.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r>
              <a:rPr lang="en-US" b="1" i="1" dirty="0" smtClean="0"/>
              <a:t>Group Stressors:</a:t>
            </a:r>
            <a:r>
              <a:rPr lang="en-US" dirty="0" smtClean="0"/>
              <a:t> Group has tremendous influence on individual </a:t>
            </a:r>
            <a:r>
              <a:rPr lang="en-US" dirty="0" err="1" smtClean="0"/>
              <a:t>behaviour</a:t>
            </a:r>
            <a:r>
              <a:rPr lang="en-US" dirty="0" smtClean="0"/>
              <a:t>. The group can be a potential source of stress. </a:t>
            </a:r>
          </a:p>
          <a:p>
            <a:r>
              <a:rPr lang="en-US" i="1" dirty="0" smtClean="0"/>
              <a:t>Lack of group cohesiveness:</a:t>
            </a:r>
            <a:endParaRPr lang="en-US" dirty="0" smtClean="0"/>
          </a:p>
          <a:p>
            <a:r>
              <a:rPr lang="en-US" dirty="0" smtClean="0"/>
              <a:t> </a:t>
            </a:r>
            <a:r>
              <a:rPr lang="en-US" i="1" dirty="0" smtClean="0"/>
              <a:t>Lack of social support:</a:t>
            </a:r>
            <a:r>
              <a:rPr lang="en-US" dirty="0" smtClean="0"/>
              <a:t>  Employees are greatly affected by the support of one or more members of a cohesive group. </a:t>
            </a:r>
          </a:p>
          <a:p>
            <a:pPr>
              <a:buNone/>
            </a:pPr>
            <a:endParaRPr lang="en-US" dirty="0" smtClean="0"/>
          </a:p>
          <a:p>
            <a:r>
              <a:rPr lang="en-US" b="1" i="1" dirty="0" smtClean="0"/>
              <a:t>Individual stressors. </a:t>
            </a:r>
            <a:endParaRPr lang="en-US" dirty="0" smtClean="0"/>
          </a:p>
          <a:p>
            <a:r>
              <a:rPr lang="en-US" i="1" dirty="0" smtClean="0"/>
              <a:t>Types A personalities:</a:t>
            </a:r>
            <a:r>
              <a:rPr lang="en-US" dirty="0" smtClean="0"/>
              <a:t> Type A employees work for long hard hours under constant deadline pressure. They take work home and are unable to relax. </a:t>
            </a:r>
          </a:p>
          <a:p>
            <a:pPr>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Effects/Consequences of stress</a:t>
            </a:r>
            <a:r>
              <a:rPr lang="en-US" b="1" u="sng" dirty="0" smtClean="0"/>
              <a:t> </a:t>
            </a:r>
            <a:endParaRPr lang="en-US" dirty="0"/>
          </a:p>
        </p:txBody>
      </p:sp>
      <p:sp>
        <p:nvSpPr>
          <p:cNvPr id="3" name="Content Placeholder 2"/>
          <p:cNvSpPr>
            <a:spLocks noGrp="1"/>
          </p:cNvSpPr>
          <p:nvPr>
            <p:ph idx="1"/>
          </p:nvPr>
        </p:nvSpPr>
        <p:spPr/>
        <p:txBody>
          <a:bodyPr>
            <a:normAutofit fontScale="55000" lnSpcReduction="20000"/>
          </a:bodyPr>
          <a:lstStyle/>
          <a:p>
            <a:r>
              <a:rPr lang="en-US" sz="2800" b="1" dirty="0" smtClean="0"/>
              <a:t>16.4 Consequences of Distress</a:t>
            </a:r>
            <a:r>
              <a:rPr lang="en-US" sz="2800" b="1" u="sng" dirty="0" smtClean="0"/>
              <a:t> </a:t>
            </a:r>
            <a:endParaRPr lang="en-US" sz="2400" dirty="0" smtClean="0"/>
          </a:p>
          <a:p>
            <a:r>
              <a:rPr lang="en-US" sz="2800" dirty="0" smtClean="0"/>
              <a:t>Stress shows itself in a number of ways. The symptoms are grouped into three categories. </a:t>
            </a:r>
          </a:p>
          <a:p>
            <a:r>
              <a:rPr lang="en-US" sz="2800" i="1" dirty="0" smtClean="0"/>
              <a:t>Physiological symptoms </a:t>
            </a:r>
            <a:endParaRPr lang="en-US" sz="2800" dirty="0" smtClean="0"/>
          </a:p>
          <a:p>
            <a:pPr lvl="1"/>
            <a:r>
              <a:rPr lang="en-US" dirty="0" smtClean="0"/>
              <a:t>Heart disease and high blood pressure </a:t>
            </a:r>
          </a:p>
          <a:p>
            <a:pPr lvl="1"/>
            <a:r>
              <a:rPr lang="en-US" dirty="0" smtClean="0"/>
              <a:t>Ulcers and headaches </a:t>
            </a:r>
          </a:p>
          <a:p>
            <a:pPr lvl="1"/>
            <a:r>
              <a:rPr lang="en-US" dirty="0" smtClean="0"/>
              <a:t>Sleep disturbances </a:t>
            </a:r>
          </a:p>
          <a:p>
            <a:pPr lvl="1"/>
            <a:r>
              <a:rPr lang="en-US" dirty="0" smtClean="0"/>
              <a:t>Increased illness</a:t>
            </a:r>
          </a:p>
          <a:p>
            <a:r>
              <a:rPr lang="en-US" sz="2800" i="1" dirty="0" smtClean="0"/>
              <a:t>Psychological symptoms </a:t>
            </a:r>
            <a:endParaRPr lang="en-US" sz="2800" dirty="0" smtClean="0"/>
          </a:p>
          <a:p>
            <a:pPr lvl="1"/>
            <a:r>
              <a:rPr lang="en-US" dirty="0" smtClean="0"/>
              <a:t>Job dissatisfaction and low commitment </a:t>
            </a:r>
          </a:p>
          <a:p>
            <a:pPr lvl="1"/>
            <a:r>
              <a:rPr lang="en-US" dirty="0" smtClean="0"/>
              <a:t>Anxiety and depression</a:t>
            </a:r>
          </a:p>
          <a:p>
            <a:pPr lvl="1"/>
            <a:r>
              <a:rPr lang="en-US" dirty="0" smtClean="0"/>
              <a:t>Moodiness </a:t>
            </a:r>
          </a:p>
          <a:p>
            <a:pPr lvl="1"/>
            <a:r>
              <a:rPr lang="en-US" dirty="0" smtClean="0"/>
              <a:t>Burnout: It is the process of emotional exhaustion, cynicism [depersonalization, </a:t>
            </a:r>
            <a:r>
              <a:rPr lang="en-US" i="1" dirty="0" smtClean="0"/>
              <a:t>i.e.</a:t>
            </a:r>
            <a:r>
              <a:rPr lang="en-US" dirty="0" smtClean="0"/>
              <a:t> getting detached from others] and reduced efficacy resulting from prolonged exposure to stress. </a:t>
            </a:r>
          </a:p>
          <a:p>
            <a:r>
              <a:rPr lang="en-US" sz="2800" i="1" dirty="0" err="1" smtClean="0"/>
              <a:t>Behavioural</a:t>
            </a:r>
            <a:r>
              <a:rPr lang="en-US" sz="2800" i="1" dirty="0" smtClean="0"/>
              <a:t> symptoms </a:t>
            </a:r>
            <a:endParaRPr lang="en-US" sz="2800" dirty="0" smtClean="0"/>
          </a:p>
          <a:p>
            <a:pPr lvl="1"/>
            <a:r>
              <a:rPr lang="en-US" dirty="0" smtClean="0"/>
              <a:t>More accidents </a:t>
            </a:r>
          </a:p>
          <a:p>
            <a:pPr lvl="1"/>
            <a:r>
              <a:rPr lang="en-US" dirty="0" smtClean="0"/>
              <a:t>Faulty decisions </a:t>
            </a:r>
          </a:p>
          <a:p>
            <a:pPr lvl="1"/>
            <a:r>
              <a:rPr lang="en-US" dirty="0" smtClean="0"/>
              <a:t>Higher absenteeism / turnover </a:t>
            </a:r>
          </a:p>
          <a:p>
            <a:pPr lvl="1"/>
            <a:r>
              <a:rPr lang="en-US" dirty="0" smtClean="0"/>
              <a:t>Workplace aggression </a:t>
            </a:r>
          </a:p>
          <a:p>
            <a:pPr lvl="1"/>
            <a:r>
              <a:rPr lang="en-US" dirty="0" smtClean="0"/>
              <a:t>Lower job performance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linds(horizontal)">
                                      <p:cBhvr>
                                        <p:cTn id="28" dur="500"/>
                                        <p:tgtEl>
                                          <p:spTgt spid="3">
                                            <p:txEl>
                                              <p:pRg st="4" end="4"/>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500"/>
                                        <p:tgtEl>
                                          <p:spTgt spid="3">
                                            <p:txEl>
                                              <p:pRg st="5" end="5"/>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linds(horizontal)">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blinds(horizontal)">
                                      <p:cBhvr>
                                        <p:cTn id="39" dur="500"/>
                                        <p:tgtEl>
                                          <p:spTgt spid="3">
                                            <p:txEl>
                                              <p:pRg st="7" end="7"/>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blinds(horizontal)">
                                      <p:cBhvr>
                                        <p:cTn id="45" dur="500"/>
                                        <p:tgtEl>
                                          <p:spTgt spid="3">
                                            <p:txEl>
                                              <p:pRg st="9" end="9"/>
                                            </p:txEl>
                                          </p:spTgt>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blinds(horizontal)">
                                      <p:cBhvr>
                                        <p:cTn id="48" dur="500"/>
                                        <p:tgtEl>
                                          <p:spTgt spid="3">
                                            <p:txEl>
                                              <p:pRg st="10" end="10"/>
                                            </p:txEl>
                                          </p:spTgt>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blinds(horizontal)">
                                      <p:cBhvr>
                                        <p:cTn id="51" dur="500"/>
                                        <p:tgtEl>
                                          <p:spTgt spid="3">
                                            <p:txEl>
                                              <p:pRg st="11" end="1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Effect transition="in" filter="blinds(horizontal)">
                                      <p:cBhvr>
                                        <p:cTn id="56" dur="500"/>
                                        <p:tgtEl>
                                          <p:spTgt spid="3">
                                            <p:txEl>
                                              <p:pRg st="12" end="12"/>
                                            </p:txEl>
                                          </p:spTgt>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Effect transition="in" filter="blinds(horizontal)">
                                      <p:cBhvr>
                                        <p:cTn id="59" dur="500"/>
                                        <p:tgtEl>
                                          <p:spTgt spid="3">
                                            <p:txEl>
                                              <p:pRg st="13" end="13"/>
                                            </p:txEl>
                                          </p:spTgt>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blinds(horizontal)">
                                      <p:cBhvr>
                                        <p:cTn id="62" dur="500"/>
                                        <p:tgtEl>
                                          <p:spTgt spid="3">
                                            <p:txEl>
                                              <p:pRg st="14" end="14"/>
                                            </p:txEl>
                                          </p:spTgt>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
                                            <p:txEl>
                                              <p:pRg st="15" end="15"/>
                                            </p:txEl>
                                          </p:spTgt>
                                        </p:tgtEl>
                                        <p:attrNameLst>
                                          <p:attrName>style.visibility</p:attrName>
                                        </p:attrNameLst>
                                      </p:cBhvr>
                                      <p:to>
                                        <p:strVal val="visible"/>
                                      </p:to>
                                    </p:set>
                                    <p:animEffect transition="in" filter="blinds(horizontal)">
                                      <p:cBhvr>
                                        <p:cTn id="65" dur="500"/>
                                        <p:tgtEl>
                                          <p:spTgt spid="3">
                                            <p:txEl>
                                              <p:pRg st="15" end="15"/>
                                            </p:txEl>
                                          </p:spTgt>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
                                            <p:txEl>
                                              <p:pRg st="16" end="16"/>
                                            </p:txEl>
                                          </p:spTgt>
                                        </p:tgtEl>
                                        <p:attrNameLst>
                                          <p:attrName>style.visibility</p:attrName>
                                        </p:attrNameLst>
                                      </p:cBhvr>
                                      <p:to>
                                        <p:strVal val="visible"/>
                                      </p:to>
                                    </p:set>
                                    <p:animEffect transition="in" filter="blinds(horizontal)">
                                      <p:cBhvr>
                                        <p:cTn id="68" dur="500"/>
                                        <p:tgtEl>
                                          <p:spTgt spid="3">
                                            <p:txEl>
                                              <p:pRg st="16" end="16"/>
                                            </p:txEl>
                                          </p:spTgt>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animEffect transition="in" filter="blinds(horizontal)">
                                      <p:cBhvr>
                                        <p:cTn id="71"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Counseling</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	Counseling </a:t>
            </a:r>
            <a:r>
              <a:rPr lang="en-US" dirty="0" smtClean="0"/>
              <a:t>is a discussion between an employee [Counselee], who is having an emotion–oriented mental problem, with an expert or senior employee [Counselor], who helps the employee to cope with the stress.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Functions of counseling </a:t>
            </a:r>
            <a:endParaRPr lang="en-US" dirty="0"/>
          </a:p>
        </p:txBody>
      </p:sp>
      <p:sp>
        <p:nvSpPr>
          <p:cNvPr id="3" name="Content Placeholder 2"/>
          <p:cNvSpPr>
            <a:spLocks noGrp="1"/>
          </p:cNvSpPr>
          <p:nvPr>
            <p:ph idx="1"/>
          </p:nvPr>
        </p:nvSpPr>
        <p:spPr/>
        <p:txBody>
          <a:bodyPr/>
          <a:lstStyle/>
          <a:p>
            <a:pPr>
              <a:buNone/>
            </a:pPr>
            <a:r>
              <a:rPr lang="en-US" dirty="0" smtClean="0"/>
              <a:t>	The </a:t>
            </a:r>
            <a:r>
              <a:rPr lang="en-US" dirty="0" smtClean="0"/>
              <a:t>general objectives of counseling are to help employees: </a:t>
            </a:r>
          </a:p>
          <a:p>
            <a:pPr lvl="0"/>
            <a:r>
              <a:rPr lang="en-US" dirty="0" smtClean="0"/>
              <a:t> develop more self confidence </a:t>
            </a:r>
          </a:p>
          <a:p>
            <a:pPr lvl="0"/>
            <a:r>
              <a:rPr lang="en-US" dirty="0" smtClean="0"/>
              <a:t>understand the situations and act accordingly </a:t>
            </a:r>
          </a:p>
          <a:p>
            <a:pPr lvl="0"/>
            <a:r>
              <a:rPr lang="en-US" dirty="0" smtClean="0"/>
              <a:t>improve self–control and </a:t>
            </a:r>
          </a:p>
          <a:p>
            <a:pPr lvl="0"/>
            <a:r>
              <a:rPr lang="en-US" dirty="0" smtClean="0"/>
              <a:t>enhance ability for effective execution of work.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The objectives are achieved through one or more of the following functions: </a:t>
            </a:r>
            <a:endParaRPr lang="en-US" dirty="0" smtClean="0"/>
          </a:p>
          <a:p>
            <a:endParaRPr lang="en-US" dirty="0" smtClean="0"/>
          </a:p>
          <a:p>
            <a:r>
              <a:rPr lang="en-US" i="1" dirty="0" smtClean="0"/>
              <a:t>Advice</a:t>
            </a:r>
            <a:endParaRPr lang="en-US" dirty="0" smtClean="0"/>
          </a:p>
          <a:p>
            <a:r>
              <a:rPr lang="en-US" i="1" dirty="0" smtClean="0"/>
              <a:t>Reassurance</a:t>
            </a:r>
            <a:endParaRPr lang="en-US" dirty="0" smtClean="0"/>
          </a:p>
          <a:p>
            <a:r>
              <a:rPr lang="en-US" i="1" dirty="0" smtClean="0"/>
              <a:t>Communication</a:t>
            </a:r>
            <a:endParaRPr lang="en-US" dirty="0" smtClean="0"/>
          </a:p>
          <a:p>
            <a:r>
              <a:rPr lang="en-US" i="1" dirty="0" smtClean="0"/>
              <a:t>Release of emotional </a:t>
            </a:r>
            <a:r>
              <a:rPr lang="en-US" i="1" dirty="0" err="1" smtClean="0"/>
              <a:t>tensionClarified</a:t>
            </a:r>
            <a:r>
              <a:rPr lang="en-US" i="1" dirty="0" smtClean="0"/>
              <a:t> thinking</a:t>
            </a:r>
            <a:endParaRPr lang="en-US" dirty="0" smtClean="0"/>
          </a:p>
          <a:p>
            <a:r>
              <a:rPr lang="en-US" i="1" dirty="0" smtClean="0"/>
              <a:t>Reorientation</a:t>
            </a:r>
            <a:endParaRPr lang="en-US" dirty="0"/>
          </a:p>
        </p:txBody>
      </p:sp>
      <p:pic>
        <p:nvPicPr>
          <p:cNvPr id="1026" name="Picture 2" descr="336 counselling-session"/>
          <p:cNvPicPr>
            <a:picLocks noChangeAspect="1" noChangeArrowheads="1"/>
          </p:cNvPicPr>
          <p:nvPr/>
        </p:nvPicPr>
        <p:blipFill>
          <a:blip r:embed="rId2"/>
          <a:srcRect/>
          <a:stretch>
            <a:fillRect/>
          </a:stretch>
        </p:blipFill>
        <p:spPr bwMode="auto">
          <a:xfrm>
            <a:off x="4876800" y="2590799"/>
            <a:ext cx="3951288" cy="167640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898</Words>
  <Application>Microsoft Office PowerPoint</Application>
  <PresentationFormat>On-screen Show (4:3)</PresentationFormat>
  <Paragraphs>131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UNIT 5</vt:lpstr>
      <vt:lpstr>  WORK STRESS</vt:lpstr>
      <vt:lpstr>Potential Sources or Causes of Stress</vt:lpstr>
      <vt:lpstr>Slide 4</vt:lpstr>
      <vt:lpstr>Slide 5</vt:lpstr>
      <vt:lpstr>Effects/Consequences of stress </vt:lpstr>
      <vt:lpstr>Counseling</vt:lpstr>
      <vt:lpstr>Functions of counseling </vt:lpstr>
      <vt:lpstr>Slide 9</vt:lpstr>
      <vt:lpstr>Types of counseling</vt:lpstr>
      <vt:lpstr>Organizational Culture</vt:lpstr>
      <vt:lpstr>Characteristics of Organizational Culture </vt:lpstr>
      <vt:lpstr>Slide 13</vt:lpstr>
      <vt:lpstr>Slide 14</vt:lpstr>
      <vt:lpstr>Organizational Effectiveness</vt:lpstr>
      <vt:lpstr>Criteria for Organizational Effectiveness</vt:lpstr>
      <vt:lpstr>Organizational change</vt:lpstr>
      <vt:lpstr>Factors/Forces of Organizational change</vt:lpstr>
      <vt:lpstr>Slide 19</vt:lpstr>
      <vt:lpstr>Organizational Development (OD)</vt:lpstr>
      <vt:lpstr>Characteristics of OD </vt:lpstr>
      <vt:lpstr>OD interventions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dc:title>
  <dc:creator>PRABHU</dc:creator>
  <cp:lastModifiedBy>PRABHU</cp:lastModifiedBy>
  <cp:revision>14</cp:revision>
  <dcterms:created xsi:type="dcterms:W3CDTF">2006-08-16T00:00:00Z</dcterms:created>
  <dcterms:modified xsi:type="dcterms:W3CDTF">2016-09-03T06:25:10Z</dcterms:modified>
</cp:coreProperties>
</file>